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54" y="1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109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566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1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4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220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03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321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144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40976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167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994DFC1-A522-4E19-8BBB-6AFD5AB54A6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28C4839-D622-4A23-AEF2-9B5AC8F1D79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043360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8BBC1-7BEB-1092-E730-4D1A1F43F0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66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آناتومی غدد بزاقی</a:t>
            </a:r>
            <a:endParaRPr lang="en-US" sz="413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7B0F910-D538-24E8-715A-2988E76D0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8792" y="4453462"/>
            <a:ext cx="9133890" cy="964185"/>
          </a:xfrm>
        </p:spPr>
        <p:txBody>
          <a:bodyPr>
            <a:noAutofit/>
          </a:bodyPr>
          <a:lstStyle/>
          <a:p>
            <a:r>
              <a:rPr lang="fa-IR" sz="2400" b="1">
                <a:latin typeface="Microsoft Uighur" panose="02000000000000000000" pitchFamily="2" charset="-78"/>
                <a:cs typeface="Microsoft Uighur" panose="02000000000000000000" pitchFamily="2" charset="-78"/>
              </a:rPr>
              <a:t>دکتر هاجر ذوالفقاری</a:t>
            </a: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متخصص بیماری های دهان فک و صورت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25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12F8DF1-DFF1-0772-B943-FE033D83F2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9433" y="572252"/>
            <a:ext cx="7053942" cy="564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90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6D00A9-11C1-E1C2-C75F-822576F91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161907"/>
            <a:ext cx="10291011" cy="4873133"/>
          </a:xfrm>
        </p:spPr>
        <p:txBody>
          <a:bodyPr/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مجرای غدد ساب مندیبولار </a:t>
            </a:r>
            <a:r>
              <a:rPr lang="en-US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submandibular Duct </a:t>
            </a: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: </a:t>
            </a:r>
            <a:endParaRPr lang="en-US" sz="18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این مجرا 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وارتون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نام دارد که به طول 15 سانتی متر از قسمت عمقی غده شروع شده وبه طرف جلو می آید 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از 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بالای عضله مایلو هایوئید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داخلی غده ساب لینگوال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عبور می کند وبه 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طرفین فرنوم (کرانکل ) زبان باز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می شود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 مهمترین مجاورت این مجرا با </a:t>
            </a:r>
            <a:r>
              <a:rPr lang="fa-IR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عصب لینگوال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است این عصب ، مجرا را از خارج ، پایین و داخل دور می زند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647CEA-34BE-C515-8B2E-FED15D6CCE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" t="6695" r="3934" b="19658"/>
          <a:stretch/>
        </p:blipFill>
        <p:spPr>
          <a:xfrm>
            <a:off x="955651" y="3215869"/>
            <a:ext cx="3994484" cy="275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779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2C455-8C00-9702-6312-D2AB1170A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غده زیر زبانی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sublingual 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:</a:t>
            </a: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42086-0F70-9E08-0D92-F259EEF99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کوچکتری غده بزاقی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اصلی است به وزن تقریبی 3 تا 4 گرم که در </a:t>
            </a:r>
            <a:r>
              <a:rPr lang="fa-IR" sz="1800" b="1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زیر مخاط کف دهان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قرار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(روی عضله مایلوهایوئید)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کنار فوقانی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در زیر مخاط کف دهان قرار دارد وباعث ایجاد برجستگی مخاطی بنام </a:t>
            </a:r>
            <a:r>
              <a:rPr lang="fa-IR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چین زیر زبانی </a:t>
            </a:r>
            <a:r>
              <a:rPr lang="en-US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( sublingual fold) </a:t>
            </a:r>
            <a:r>
              <a:rPr lang="en-US" sz="1800" u="sng" dirty="0">
                <a:solidFill>
                  <a:srgbClr val="00B050"/>
                </a:solidFill>
                <a:effectLst/>
                <a:latin typeface="B Mitra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 </a:t>
            </a:r>
            <a:endParaRPr lang="en-US" sz="1800" u="sng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می باشد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کنار تحتانی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عضله مایلوهایوئید</a:t>
            </a:r>
            <a:endParaRPr lang="en-US" sz="18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خارجی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فاسیای ساب لینگوال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استخوان مندیبل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داخلی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عضله جینوگلوس، </a:t>
            </a:r>
            <a:r>
              <a:rPr lang="fa-IR" sz="1800" u="sng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عصب لینگوال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مجرای وارتون</a:t>
            </a:r>
            <a:endParaRPr lang="en-US" sz="18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قدامی :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واسطه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عضله جینوگلوس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انتهای قدامی غده طرف مقابل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انتهای خلفی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قسمت عمقی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غده ساب مندیبولار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:مجاورت مجرای این غده که بارتون نام دارد با عصب لینگوال ، عضله جینوگلوس وبخش داخلی غده ساب لینگوال می باشد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739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D15D98A-F422-4445-94DC-09A2461ABB4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271" y="567203"/>
            <a:ext cx="7631458" cy="5723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865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1A751-9DE3-B904-0EF8-167E8D5C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20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fa-IR" sz="6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خسته نباشید :)</a:t>
            </a:r>
            <a:endParaRPr lang="en-US" sz="6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5792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64054-F687-A87A-3337-A94631A40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معرفی:</a:t>
            </a:r>
            <a:endParaRPr lang="en-US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5D950-7B7F-A7D6-ACBB-C70E037F10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رایج</a:t>
            </a:r>
            <a:r>
              <a:rPr lang="en-US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‌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ترین </a:t>
            </a:r>
            <a:r>
              <a:rPr lang="ar-YE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شکایت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بیماران با مشکل غدد بزاقی، خشکی دهان </a:t>
            </a:r>
            <a:r>
              <a:rPr lang="fa-IR" sz="2400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(</a:t>
            </a:r>
            <a:r>
              <a:rPr lang="ar-YE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زروستومیا</a:t>
            </a:r>
            <a:r>
              <a:rPr lang="fa-IR" sz="2400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) 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یا </a:t>
            </a:r>
            <a:r>
              <a:rPr lang="ar-YE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تورم</a:t>
            </a:r>
            <a:r>
              <a:rPr lang="ar-YE" sz="2400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غده 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یا </a:t>
            </a:r>
            <a:r>
              <a:rPr lang="ar-YE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توده</a:t>
            </a:r>
            <a:r>
              <a:rPr lang="ar-YE" sz="2400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غده است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en-US" sz="2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اهمیت بزاق در برقراری سلامت دهان،و دندان و سلامت عمومی 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لغزنده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‌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سازی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مخاط دهان و اوروفارنکس </a:t>
            </a:r>
          </a:p>
          <a:p>
            <a:pPr marL="0" indent="0" algn="r" rtl="1">
              <a:buNone/>
            </a:pP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از سطوح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دندانی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و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مخاطی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محافظت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می</a:t>
            </a:r>
            <a:r>
              <a:rPr lang="en-US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‌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کند، </a:t>
            </a:r>
          </a:p>
          <a:p>
            <a:pPr marL="0" indent="0" algn="r" rtl="1">
              <a:buNone/>
            </a:pP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تسهیل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تکلم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و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جویدن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و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بلع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</a:p>
          <a:p>
            <a:pPr marL="0" indent="0" algn="r" rtl="1">
              <a:buNone/>
            </a:pP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حس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چشایی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و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گوارش</a:t>
            </a:r>
            <a:endParaRPr lang="en-US" sz="2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>
              <a:buNone/>
            </a:pPr>
            <a:endParaRPr lang="en-US" sz="2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02042B8-B78C-75EA-DE39-F5E06A5164E1}"/>
              </a:ext>
            </a:extLst>
          </p:cNvPr>
          <p:cNvSpPr/>
          <p:nvPr/>
        </p:nvSpPr>
        <p:spPr>
          <a:xfrm>
            <a:off x="715020" y="5191352"/>
            <a:ext cx="6689558" cy="1107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کاهش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کمی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بزاق و یا یک تغییر قابل ملاحظه در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ترکیب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بزاق :</a:t>
            </a:r>
          </a:p>
          <a:p>
            <a:pPr algn="ctr" rtl="1"/>
            <a:r>
              <a:rPr lang="fa-IR" sz="2400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افزایش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ریسک بیماری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‌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های دهان مانند </a:t>
            </a:r>
            <a:r>
              <a:rPr lang="fa-IR" sz="2400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پوسیدگی، اروژن دندانی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و </a:t>
            </a:r>
            <a:r>
              <a:rPr lang="fa-IR" sz="2400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عفونت</a:t>
            </a:r>
            <a:r>
              <a:rPr lang="en-US" sz="2400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‌</a:t>
            </a:r>
            <a:r>
              <a:rPr lang="fa-IR" sz="2400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های قارچی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1799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A0B0F-8370-0D90-D375-5CBF3A928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آناتومی و فیزیولوژی غدد بزاقی :</a:t>
            </a:r>
            <a:br>
              <a:rPr lang="en-US" sz="4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</a:br>
            <a:endParaRPr lang="en-US" sz="4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2DBDB-486F-A29C-0606-42ED2AD4FA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ترشح بزاق توسط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:</a:t>
            </a:r>
          </a:p>
          <a:p>
            <a:pPr algn="r" rtl="1"/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r>
              <a:rPr lang="ar-YE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سه جفت غده بزاقی اصلی 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(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پاروتید، ساب مندیبولار، ساب لینگوال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)</a:t>
            </a:r>
          </a:p>
          <a:p>
            <a:pPr algn="r" rtl="1"/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r>
              <a:rPr lang="ar-YE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غدد بزاقی مینور 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(</a:t>
            </a:r>
            <a:r>
              <a:rPr lang="ar-YE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تمام دهان و تنه تراکئوبرونشیال</a:t>
            </a: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)</a:t>
            </a:r>
            <a:endParaRPr lang="fa-IR" sz="2400" b="1" dirty="0">
              <a:solidFill>
                <a:srgbClr val="00B050"/>
              </a:solidFill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400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</a:t>
            </a:r>
            <a:endParaRPr lang="en-US" sz="2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endParaRPr lang="en-US" sz="24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0C894-F56C-B768-5DD0-3C79B2C9E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77" y="2494463"/>
            <a:ext cx="4901318" cy="387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23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4CB30-FEB5-0065-3CD7-D7A7C0F3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32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غده پاروتید :</a:t>
            </a:r>
            <a:endParaRPr lang="en-US" sz="72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AF1D6-2D2F-0909-FD91-F89A9B794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بزرگترین غده بزاقی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است </a:t>
            </a:r>
            <a:r>
              <a:rPr lang="fa-IR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وبیشترین ترشح  تحریکی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بزاق را برعهده دارد که در هنگام تحریک ترشح آن به 20-10 برابر افزایش می یابد.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از جلو به </a:t>
            </a:r>
            <a:r>
              <a:rPr lang="en-US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zygoma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ختم می شود و دارای قاعده، راس وسه سطح خارجی، قدامی داخلی وخلفی داخلی می باشد .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غده عقب و زیر راموس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است و در زیر پوست ، راموس مانع دیدن آن است .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1C7E30DF-A851-3DCD-08C1-F5D010EFF6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A side view of a person's face&#10;&#10;Description automatically generated">
            <a:extLst>
              <a:ext uri="{FF2B5EF4-FFF2-40B4-BE49-F238E27FC236}">
                <a16:creationId xmlns:a16="http://schemas.microsoft.com/office/drawing/2014/main" id="{030E8781-07AC-977B-5B33-5E94BD0E9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10" y="3581400"/>
            <a:ext cx="4783138" cy="269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11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82885F-6DCE-A2F0-0994-C903934C3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962526"/>
            <a:ext cx="10132881" cy="5072514"/>
          </a:xfrm>
        </p:spPr>
        <p:txBody>
          <a:bodyPr>
            <a:normAutofit lnSpcReduction="10000"/>
          </a:bodyPr>
          <a:lstStyle/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1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- قاعده  </a:t>
            </a: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Base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:</a:t>
            </a:r>
            <a:endParaRPr lang="en-US" sz="1800" dirty="0">
              <a:solidFill>
                <a:srgbClr val="0070C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مقعر بوده و با بخش غضروفی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مجرای گوش خارجی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 سطح خلفی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مفصل تمپور ومندیبولار (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TMJ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)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شریان ورید تمپورال سطحی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superficial temporalis )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) 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عصب اوریکولوتمپورال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از جلو به عقب از قاعده خارج می گردد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2- سطح خارجی </a:t>
            </a: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superficial surface 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:</a:t>
            </a:r>
            <a:endParaRPr lang="en-US" sz="1800" dirty="0">
              <a:solidFill>
                <a:srgbClr val="0070C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زیر جلدی بوده وبا فاسیای سطحی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وعصب گوشی بزرگ </a:t>
            </a:r>
            <a:r>
              <a:rPr lang="en-US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Greater Auricular nerve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3-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قدامی داخلی :</a:t>
            </a:r>
            <a:r>
              <a:rPr lang="en-US" sz="1800" dirty="0" err="1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Antromedial</a:t>
            </a: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surface 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: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توسط کنار خلفی راموس مندیبل دو قسمت می شود (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V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شکل ) که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در خارج با عضله ماستر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ودر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داخل با عضله تریگوئید داخلی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 از حاشیه قدامی این سطح شاخه های </a:t>
            </a:r>
            <a:r>
              <a:rPr lang="fa-IR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عصب فاسیال ( زوج 7)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خارج می شوند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4- سطح داخلی خلفی </a:t>
            </a: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posteromedial 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endParaRPr lang="en-US" sz="1800" dirty="0">
              <a:solidFill>
                <a:srgbClr val="0070C0"/>
              </a:solidFill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زائده ی ماستوئید، عضله استرنوکلیدوماستوئید (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SCM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)، بطن خلفی عضله ی دیگاستریک، زائده ی ستیوئید وعضلاتی که به این زائده می چسبند 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 به این سطح </a:t>
            </a:r>
            <a:r>
              <a:rPr lang="fa-IR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عصب فاسیال (زوج 7)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وارد می شود وهمچنین </a:t>
            </a:r>
            <a:r>
              <a:rPr lang="fa-IR" sz="1800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شریان کاروتید خارجی وارد و خارج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می شود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5- راس </a:t>
            </a:r>
            <a:r>
              <a:rPr lang="en-US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Apex 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بطن خلفی </a:t>
            </a:r>
            <a:r>
              <a:rPr lang="fa-IR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عضله دیگاستریک ومثلث کاروتید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154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CB3AB-03DF-CFEF-10AB-09F755CFC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825023"/>
            <a:ext cx="10607269" cy="5210017"/>
          </a:xfrm>
        </p:spPr>
        <p:txBody>
          <a:bodyPr>
            <a:normAutofit/>
          </a:bodyPr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800" b="1" dirty="0">
                <a:solidFill>
                  <a:srgbClr val="0070C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Parotid duct </a:t>
            </a:r>
            <a:r>
              <a:rPr lang="fa-IR" sz="2800" b="1" dirty="0">
                <a:solidFill>
                  <a:srgbClr val="0070C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: 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نام مجرای پاروتید،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استنسون (</a:t>
            </a:r>
            <a:r>
              <a:rPr lang="en-US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stenos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) 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است که به طول </a:t>
            </a:r>
            <a:r>
              <a:rPr lang="en-US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5 cm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از قسمت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قدامی داخلی غده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خارج شده 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پس از عبور از روی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عضله ماستر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در کنار قدامی آن به سمت داخل چرخیده وبا سوراخ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کردن چربی باکال وعضله بوکسیناتور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به پاپیلای کوچکی (پاپی پاروتید ) در سطح داخلی گونه در مقابل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تاج دومین مولر بالا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ختم می شود .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b="1" dirty="0">
                <a:solidFill>
                  <a:srgbClr val="C0000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معاینه:</a:t>
            </a:r>
            <a:endParaRPr lang="en-US" sz="2800" b="1" dirty="0">
              <a:solidFill>
                <a:srgbClr val="C00000"/>
              </a:solidFill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u="sng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از نظر آناتومی سطحی: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مجرای پاروتید در 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یک سوم میانی خطی قرار دارد که تراگوس را به نقطه میانی پره بینی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وصل می کند، </a:t>
            </a:r>
            <a:endParaRPr lang="en-US" sz="20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u="sng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هنگامیکه دندانهارا بر هم بفشاریم: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عضله ما ضقه را منقبض کنیم، مجرای پاروتید </a:t>
            </a:r>
            <a:r>
              <a:rPr lang="fa-IR" sz="2000" b="1" dirty="0">
                <a:solidFill>
                  <a:srgbClr val="00B05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در کنار قدامی عضله قابل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لمس است .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0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b="1" dirty="0">
                <a:solidFill>
                  <a:srgbClr val="C0000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نواحی دسترسی به پاروتید برای معاینه :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dirty="0">
                <a:solidFill>
                  <a:srgbClr val="C0000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</a:t>
            </a: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1- مجرای آن  2- خلف راموس  3- زاویه مندیبل </a:t>
            </a:r>
            <a:endParaRPr lang="en-US" sz="20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 </a:t>
            </a:r>
            <a:endParaRPr lang="en-US" sz="20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indent="0">
              <a:buNone/>
            </a:pPr>
            <a:endParaRPr lang="en-US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4F3205-E318-E72F-2413-C7815D0A01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5288" r="17156" b="23888"/>
          <a:stretch/>
        </p:blipFill>
        <p:spPr>
          <a:xfrm>
            <a:off x="380427" y="3836354"/>
            <a:ext cx="3971567" cy="259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08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1245A-03FD-917C-53CD-A02BA409D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غده تحت فکی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Submandibular gland</a:t>
            </a:r>
            <a:r>
              <a:rPr lang="fa-IR" b="1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 :</a:t>
            </a: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EFE367-321F-CFF7-AEC7-65E57C48D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یکی از غدد بزاقی اصلی به وزن تقریبی 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8 gr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است که</a:t>
            </a:r>
            <a:r>
              <a:rPr lang="fa-IR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بیشترین حجم ترشح غیر تحریکی </a:t>
            </a: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 همچنین 35-30 درصد ترشح تحریکی را بر عهده دارد .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این غده  از دو قسمت تشکیل شده است  : 1- یک قسمت بزرگ سطحی  2- یک قسمت کوچک عمقی 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fa-IR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: این دو قسمت در کنار خلفی عضله مایلوهاموئید به همدیگر متصل می شوند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31613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CB63C-703B-C097-FC82-55AA5FB78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100030"/>
            <a:ext cx="10318511" cy="4935010"/>
          </a:xfrm>
        </p:spPr>
        <p:txBody>
          <a:bodyPr>
            <a:normAutofit/>
          </a:bodyPr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قسمت بزرگ سطحی :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خارجی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فوسای ساب مندیبولار مجاورت 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دارد (فاقد پوشش فاسیا)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داخلی : </a:t>
            </a:r>
            <a:r>
              <a:rPr lang="fa-IR" sz="18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(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توسط فاسیای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Investing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 پوشیده می شود )</a:t>
            </a:r>
            <a:endParaRPr lang="en-US" sz="18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مجاورات در جلو : با عضله مایلوهایوئید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در خلف : با عضله استیوگلوس </a:t>
            </a:r>
            <a:r>
              <a:rPr lang="fa-IR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وعصب میانی خلفی گلوسوفارنژیال (زوج 9)</a:t>
            </a:r>
            <a:endParaRPr lang="en-US" sz="18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در وسط : با عضله هایوگلوس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تحتانی </a:t>
            </a: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fa-IR" sz="1800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(توسط فاسیای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Investing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 پوشیده می شود )</a:t>
            </a:r>
            <a:endParaRPr lang="fa-IR" sz="1800" b="1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ورید فاسیال </a:t>
            </a:r>
            <a:r>
              <a:rPr lang="fa-IR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وشاخه گردنی عصب صورتی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24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9B75E-170E-93CD-6180-2D9DFBA6C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292535"/>
            <a:ext cx="10394138" cy="4742505"/>
          </a:xfrm>
        </p:spPr>
        <p:txBody>
          <a:bodyPr/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قسمت کوچک عمقی :</a:t>
            </a:r>
            <a:r>
              <a:rPr lang="fa-IR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در 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بالای عضله مایلوهایویید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و در </a:t>
            </a:r>
            <a:r>
              <a:rPr lang="fa-IR" sz="18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زیر مخاط کف دهان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قرار دارد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این قسمت در جلو تا انتهای خلفی غده زیر زبانی امتداد می بابد .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B Mitra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خارجی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عضله مایلوهایوئید 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سطح داخلی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عضلات هایوگلوس واستیوگلوس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کنار فوقانی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عصب لینگوال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b="1" dirty="0">
                <a:solidFill>
                  <a:srgbClr val="0070C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کنار تحتانی :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با عصب </a:t>
            </a:r>
            <a:r>
              <a:rPr lang="fa-IR" sz="18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هایپوگلوس (عصب زوج 12 ) </a:t>
            </a:r>
            <a:r>
              <a:rPr lang="fa-I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مجاورت دارد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4851684-B4FF-60E5-0203-5E409CC30CEC}"/>
              </a:ext>
            </a:extLst>
          </p:cNvPr>
          <p:cNvSpPr/>
          <p:nvPr/>
        </p:nvSpPr>
        <p:spPr>
          <a:xfrm>
            <a:off x="731062" y="5060137"/>
            <a:ext cx="10890298" cy="1203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مهم :غدد ساب مندیبولار وساب لینگوال در فوسای تحتانی مندیبل هستند 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نکته مهم : </a:t>
            </a:r>
            <a:r>
              <a:rPr lang="fa-IR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در بین عضله هایو گلوس وسطح داخلی غده از بالا به پایین به ترتیب 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Mitra"/>
              </a:rPr>
              <a:t>1- عصب زبانی  2- گانگلیون تحت فکی   3- مجرای غده تحت فکی    4- عصب هایپوگلوس وورید همراه آن قرار دارند.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53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211</TotalTime>
  <Words>1026</Words>
  <Application>Microsoft Office PowerPoint</Application>
  <PresentationFormat>Widescreen</PresentationFormat>
  <Paragraphs>86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B Mitra</vt:lpstr>
      <vt:lpstr>Calibri</vt:lpstr>
      <vt:lpstr>Garamond</vt:lpstr>
      <vt:lpstr>Microsoft Uighur</vt:lpstr>
      <vt:lpstr>Savon</vt:lpstr>
      <vt:lpstr>آناتومی غدد بزاقی</vt:lpstr>
      <vt:lpstr>معرفی:</vt:lpstr>
      <vt:lpstr>آناتومی و فیزیولوژی غدد بزاقی : </vt:lpstr>
      <vt:lpstr>غده پاروتید :</vt:lpstr>
      <vt:lpstr>PowerPoint Presentation</vt:lpstr>
      <vt:lpstr>PowerPoint Presentation</vt:lpstr>
      <vt:lpstr>غده تحت فکی Submandibular gland  : </vt:lpstr>
      <vt:lpstr>PowerPoint Presentation</vt:lpstr>
      <vt:lpstr>PowerPoint Presentation</vt:lpstr>
      <vt:lpstr>PowerPoint Presentation</vt:lpstr>
      <vt:lpstr>PowerPoint Presentation</vt:lpstr>
      <vt:lpstr>غده زیر زبانی sublingual  : </vt:lpstr>
      <vt:lpstr>PowerPoint Presentation</vt:lpstr>
      <vt:lpstr>خسته نباشید :)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آناتومی غدد بزاقی</dc:title>
  <dc:creator>Bahrami.h1994@gmail.com</dc:creator>
  <cp:lastModifiedBy>TechnoDarvish</cp:lastModifiedBy>
  <cp:revision>2</cp:revision>
  <dcterms:created xsi:type="dcterms:W3CDTF">2024-10-08T15:51:46Z</dcterms:created>
  <dcterms:modified xsi:type="dcterms:W3CDTF">2025-11-04T18:29:58Z</dcterms:modified>
</cp:coreProperties>
</file>